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472" r:id="rId3"/>
    <p:sldId id="257" r:id="rId4"/>
    <p:sldId id="441" r:id="rId5"/>
    <p:sldId id="260" r:id="rId6"/>
    <p:sldId id="442" r:id="rId7"/>
    <p:sldId id="357" r:id="rId8"/>
    <p:sldId id="443" r:id="rId9"/>
    <p:sldId id="358" r:id="rId10"/>
    <p:sldId id="444" r:id="rId11"/>
    <p:sldId id="406" r:id="rId12"/>
    <p:sldId id="445" r:id="rId13"/>
    <p:sldId id="396" r:id="rId14"/>
    <p:sldId id="446" r:id="rId15"/>
    <p:sldId id="404" r:id="rId16"/>
    <p:sldId id="447" r:id="rId17"/>
    <p:sldId id="394" r:id="rId18"/>
    <p:sldId id="448" r:id="rId19"/>
    <p:sldId id="405" r:id="rId20"/>
    <p:sldId id="449" r:id="rId21"/>
    <p:sldId id="401" r:id="rId22"/>
    <p:sldId id="450" r:id="rId23"/>
    <p:sldId id="419" r:id="rId24"/>
    <p:sldId id="451" r:id="rId25"/>
    <p:sldId id="421" r:id="rId26"/>
    <p:sldId id="452" r:id="rId27"/>
    <p:sldId id="398" r:id="rId28"/>
    <p:sldId id="453" r:id="rId29"/>
    <p:sldId id="407" r:id="rId30"/>
    <p:sldId id="454" r:id="rId31"/>
    <p:sldId id="400" r:id="rId32"/>
    <p:sldId id="455" r:id="rId33"/>
    <p:sldId id="408" r:id="rId34"/>
    <p:sldId id="456" r:id="rId35"/>
    <p:sldId id="402" r:id="rId36"/>
    <p:sldId id="457" r:id="rId37"/>
    <p:sldId id="409" r:id="rId38"/>
    <p:sldId id="458" r:id="rId39"/>
    <p:sldId id="423" r:id="rId40"/>
    <p:sldId id="459" r:id="rId41"/>
    <p:sldId id="473" r:id="rId42"/>
    <p:sldId id="460" r:id="rId43"/>
    <p:sldId id="426" r:id="rId44"/>
    <p:sldId id="461" r:id="rId45"/>
    <p:sldId id="403" r:id="rId46"/>
    <p:sldId id="462" r:id="rId47"/>
    <p:sldId id="429" r:id="rId48"/>
    <p:sldId id="463" r:id="rId49"/>
    <p:sldId id="431" r:id="rId50"/>
    <p:sldId id="464" r:id="rId51"/>
    <p:sldId id="410" r:id="rId52"/>
    <p:sldId id="465" r:id="rId53"/>
    <p:sldId id="395" r:id="rId54"/>
    <p:sldId id="466" r:id="rId55"/>
    <p:sldId id="411" r:id="rId56"/>
    <p:sldId id="467" r:id="rId57"/>
    <p:sldId id="397" r:id="rId58"/>
    <p:sldId id="468" r:id="rId59"/>
    <p:sldId id="412" r:id="rId60"/>
    <p:sldId id="469" r:id="rId61"/>
    <p:sldId id="399" r:id="rId62"/>
    <p:sldId id="470" r:id="rId63"/>
    <p:sldId id="415" r:id="rId64"/>
    <p:sldId id="471" r:id="rId65"/>
    <p:sldId id="417" r:id="rId66"/>
    <p:sldId id="440" r:id="rId67"/>
    <p:sldId id="418" r:id="rId68"/>
    <p:sldId id="439" r:id="rId69"/>
    <p:sldId id="433" r:id="rId70"/>
    <p:sldId id="438" r:id="rId71"/>
    <p:sldId id="328" r:id="rId72"/>
    <p:sldId id="437" r:id="rId73"/>
    <p:sldId id="384" r:id="rId74"/>
    <p:sldId id="436" r:id="rId75"/>
    <p:sldId id="385" r:id="rId76"/>
    <p:sldId id="434" r:id="rId77"/>
    <p:sldId id="386" r:id="rId78"/>
    <p:sldId id="435"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
      <p:font typeface="WLM Carton" pitchFamily="2" charset="0"/>
      <p:regular r:id="rId9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00"/>
    <p:restoredTop sz="96327"/>
  </p:normalViewPr>
  <p:slideViewPr>
    <p:cSldViewPr snapToGrid="0" snapToObjects="1">
      <p:cViewPr>
        <p:scale>
          <a:sx n="191" d="100"/>
          <a:sy n="191" d="100"/>
        </p:scale>
        <p:origin x="3240" y="180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1/19/21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4107215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1/19/21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1/19/21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1/19/21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1/19/21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1/19/21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68CDFC0-27C0-9C4E-B8F0-0814E11F6823}"/>
              </a:ext>
            </a:extLst>
          </p:cNvPr>
          <p:cNvSpPr/>
          <p:nvPr userDrawn="1"/>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descr="A picture containing food, drawing&#10;&#10;Description automatically generated">
            <a:extLst>
              <a:ext uri="{FF2B5EF4-FFF2-40B4-BE49-F238E27FC236}">
                <a16:creationId xmlns:a16="http://schemas.microsoft.com/office/drawing/2014/main" id="{FA2B17D7-9F5B-0341-8756-0A4A9A85C960}"/>
              </a:ext>
            </a:extLst>
          </p:cNvPr>
          <p:cNvPicPr>
            <a:picLocks noChangeAspect="1"/>
          </p:cNvPicPr>
          <p:nvPr userDrawn="1"/>
        </p:nvPicPr>
        <p:blipFill>
          <a:blip r:embed="rId3"/>
          <a:stretch>
            <a:fillRect/>
          </a:stretch>
        </p:blipFill>
        <p:spPr>
          <a:xfrm>
            <a:off x="350837" y="-765175"/>
            <a:ext cx="6858000" cy="6858000"/>
          </a:xfrm>
          <a:prstGeom prst="rect">
            <a:avLst/>
          </a:prstGeom>
        </p:spPr>
      </p:pic>
      <p:grpSp>
        <p:nvGrpSpPr>
          <p:cNvPr id="7" name="Group 6">
            <a:extLst>
              <a:ext uri="{FF2B5EF4-FFF2-40B4-BE49-F238E27FC236}">
                <a16:creationId xmlns:a16="http://schemas.microsoft.com/office/drawing/2014/main" id="{74253461-1B45-C14C-A29B-81187E6AD4F5}"/>
              </a:ext>
            </a:extLst>
          </p:cNvPr>
          <p:cNvGrpSpPr/>
          <p:nvPr userDrawn="1"/>
        </p:nvGrpSpPr>
        <p:grpSpPr>
          <a:xfrm>
            <a:off x="730092" y="4443839"/>
            <a:ext cx="1726304" cy="307777"/>
            <a:chOff x="2423852" y="4443885"/>
            <a:chExt cx="1726304" cy="307777"/>
          </a:xfrm>
        </p:grpSpPr>
        <p:pic>
          <p:nvPicPr>
            <p:cNvPr id="8" name="Picture 7">
              <a:extLst>
                <a:ext uri="{FF2B5EF4-FFF2-40B4-BE49-F238E27FC236}">
                  <a16:creationId xmlns:a16="http://schemas.microsoft.com/office/drawing/2014/main" id="{06279914-9B4E-5F4E-81A9-64E58F765752}"/>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9" name="TextBox 8">
              <a:extLst>
                <a:ext uri="{FF2B5EF4-FFF2-40B4-BE49-F238E27FC236}">
                  <a16:creationId xmlns:a16="http://schemas.microsoft.com/office/drawing/2014/main" id="{3387F5FE-4510-2943-8C24-4A09A8017261}"/>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400634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1/19/21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1/19/21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grpSp>
        <p:nvGrpSpPr>
          <p:cNvPr id="14" name="Group 13">
            <a:extLst>
              <a:ext uri="{FF2B5EF4-FFF2-40B4-BE49-F238E27FC236}">
                <a16:creationId xmlns:a16="http://schemas.microsoft.com/office/drawing/2014/main" id="{EF3D2CFF-AEBA-D840-BF9C-2D3AF763B0E0}"/>
              </a:ext>
            </a:extLst>
          </p:cNvPr>
          <p:cNvGrpSpPr/>
          <p:nvPr/>
        </p:nvGrpSpPr>
        <p:grpSpPr>
          <a:xfrm>
            <a:off x="730092" y="4443839"/>
            <a:ext cx="1726304" cy="307777"/>
            <a:chOff x="2423852" y="4443885"/>
            <a:chExt cx="1726304" cy="307777"/>
          </a:xfrm>
        </p:grpSpPr>
        <p:pic>
          <p:nvPicPr>
            <p:cNvPr id="15" name="Picture 14">
              <a:extLst>
                <a:ext uri="{FF2B5EF4-FFF2-40B4-BE49-F238E27FC236}">
                  <a16:creationId xmlns:a16="http://schemas.microsoft.com/office/drawing/2014/main" id="{16386235-6BD7-124F-909C-453F01611A23}"/>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16" name="TextBox 15">
              <a:extLst>
                <a:ext uri="{FF2B5EF4-FFF2-40B4-BE49-F238E27FC236}">
                  <a16:creationId xmlns:a16="http://schemas.microsoft.com/office/drawing/2014/main" id="{E07B6917-46A0-1F4F-9835-FCA1B38B6DD9}"/>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5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21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成本效益比</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21850" y="1521947"/>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16" y="4000773"/>
            <a:ext cx="6993044"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Total expenses and costs for </a:t>
            </a:r>
          </a:p>
          <a:p>
            <a:pPr algn="ctr"/>
            <a:r>
              <a:rPr lang="en-GB" dirty="0">
                <a:solidFill>
                  <a:schemeClr val="bg1"/>
                </a:solidFill>
                <a:latin typeface="Ubuntu" panose="020B0504030602030204" pitchFamily="34" charset="0"/>
              </a:rPr>
              <a:t>the product(s)/system(s) being measured, </a:t>
            </a:r>
          </a:p>
          <a:p>
            <a:pPr algn="ctr"/>
            <a:r>
              <a:rPr lang="en-GB" dirty="0">
                <a:solidFill>
                  <a:schemeClr val="bg1"/>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7"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TextBox 13">
            <a:extLst>
              <a:ext uri="{FF2B5EF4-FFF2-40B4-BE49-F238E27FC236}">
                <a16:creationId xmlns:a16="http://schemas.microsoft.com/office/drawing/2014/main" id="{72295A8D-CCB8-224E-887F-A5A17EDADE4B}"/>
              </a:ext>
            </a:extLst>
          </p:cNvPr>
          <p:cNvSpPr txBox="1"/>
          <p:nvPr/>
        </p:nvSpPr>
        <p:spPr>
          <a:xfrm>
            <a:off x="283315" y="3195266"/>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1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4"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9" y="1444736"/>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21851" y="3865911"/>
            <a:ext cx="6954506"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6" y="249715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33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5" y="146651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6" y="4015885"/>
            <a:ext cx="6993047"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0" y="2229357"/>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283312" y="3182828"/>
            <a:ext cx="6993041"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3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usage, by feature, to help infer </a:t>
            </a:r>
          </a:p>
          <a:p>
            <a:pPr algn="ctr"/>
            <a:r>
              <a:rPr lang="en-GB" dirty="0">
                <a:solidFill>
                  <a:schemeClr val="bg1"/>
                </a:solidFill>
                <a:latin typeface="Ubuntu" panose="020B0504030602030204" pitchFamily="34" charset="0"/>
              </a:rPr>
              <a:t>the degree to which customers find the product useful and whether actual usage meets expectations on </a:t>
            </a:r>
          </a:p>
          <a:p>
            <a:pPr algn="ctr"/>
            <a:r>
              <a:rPr lang="en-GB" dirty="0">
                <a:solidFill>
                  <a:schemeClr val="bg1"/>
                </a:solidFill>
                <a:latin typeface="Ubuntu" panose="020B0504030602030204" pitchFamily="34" charset="0"/>
              </a:rPr>
              <a:t>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329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7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市佔率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relative percentage of the market </a:t>
            </a:r>
          </a:p>
          <a:p>
            <a:pPr algn="ctr"/>
            <a:r>
              <a:rPr lang="en-GB" dirty="0">
                <a:solidFill>
                  <a:schemeClr val="bg1"/>
                </a:solidFill>
                <a:latin typeface="Ubuntu" panose="020B0504030602030204" pitchFamily="34" charset="0"/>
              </a:rPr>
              <a:t>not controlled by the product; </a:t>
            </a:r>
          </a:p>
          <a:p>
            <a:pPr algn="ctr"/>
            <a:r>
              <a:rPr lang="en-GB" dirty="0">
                <a:solidFill>
                  <a:schemeClr val="bg1"/>
                </a:solidFill>
                <a:latin typeface="Ubuntu" panose="020B0504030602030204" pitchFamily="34" charset="0"/>
              </a:rPr>
              <a:t>the potential market share that the product </a:t>
            </a:r>
          </a:p>
          <a:p>
            <a:pPr algn="ctr"/>
            <a:r>
              <a:rPr lang="en-GB" dirty="0">
                <a:solidFill>
                  <a:schemeClr val="bg1"/>
                </a:solidFill>
                <a:latin typeface="Ubuntu" panose="020B0504030602030204" pitchFamily="34" charset="0"/>
              </a:rPr>
              <a:t>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7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29"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顧客或用戶滿意度落差</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30"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30"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30"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difference between a customer or user’s </a:t>
            </a:r>
          </a:p>
          <a:p>
            <a:pPr algn="ctr"/>
            <a:r>
              <a:rPr lang="en-GB" dirty="0">
                <a:solidFill>
                  <a:schemeClr val="bg1"/>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2"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3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measure that indicates </a:t>
            </a:r>
          </a:p>
          <a:p>
            <a:pPr algn="ctr"/>
            <a:r>
              <a:rPr lang="en-GB" dirty="0">
                <a:solidFill>
                  <a:schemeClr val="bg1"/>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期望之客戶體驗或滿意度</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Desired Customer </a:t>
            </a:r>
          </a:p>
          <a:p>
            <a:pPr algn="ctr"/>
            <a:r>
              <a:rPr lang="en-US" sz="3600" b="1" dirty="0">
                <a:solidFill>
                  <a:schemeClr val="bg1"/>
                </a:solidFill>
                <a:latin typeface="Ubuntu" panose="020B0504030602030204" pitchFamily="34" charset="0"/>
              </a:rPr>
              <a:t>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54877" y="1996449"/>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70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8" y="3182828"/>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9"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9" y="386591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integrated and tested builds per time period. </a:t>
            </a:r>
          </a:p>
          <a:p>
            <a:pPr algn="ctr"/>
            <a:r>
              <a:rPr lang="en-GB" dirty="0">
                <a:solidFill>
                  <a:schemeClr val="bg1"/>
                </a:solidFill>
                <a:latin typeface="Ubuntu" panose="020B0504030602030204" pitchFamily="34" charset="0"/>
              </a:rPr>
              <a:t>For a team that is releasing frequently or continuously, </a:t>
            </a:r>
          </a:p>
          <a:p>
            <a:pPr algn="ctr"/>
            <a:r>
              <a:rPr lang="en-GB" dirty="0">
                <a:solidFill>
                  <a:schemeClr val="bg1"/>
                </a:solidFill>
                <a:latin typeface="Ubuntu" panose="020B0504030602030204" pitchFamily="34" charset="0"/>
              </a:rPr>
              <a:t>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974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releases per time period, </a:t>
            </a:r>
          </a:p>
          <a:p>
            <a:pPr algn="ctr"/>
            <a:r>
              <a:rPr lang="en-GB" dirty="0">
                <a:solidFill>
                  <a:schemeClr val="bg1"/>
                </a:solidFill>
                <a:latin typeface="Ubuntu" panose="020B0504030602030204" pitchFamily="34" charset="0"/>
              </a:rPr>
              <a:t>e.g. continuously, daily, weekly, monthly, quarterly, etc. </a:t>
            </a:r>
          </a:p>
          <a:p>
            <a:pPr algn="ctr"/>
            <a:r>
              <a:rPr lang="en-GB" dirty="0">
                <a:solidFill>
                  <a:schemeClr val="bg1"/>
                </a:solidFill>
                <a:latin typeface="Ubuntu" panose="020B0504030602030204" pitchFamily="34" charset="0"/>
              </a:rPr>
              <a:t>This helps reflect the time needed to satisfy the customer </a:t>
            </a:r>
          </a:p>
          <a:p>
            <a:pPr algn="ctr"/>
            <a:r>
              <a:rPr lang="en-GB" dirty="0">
                <a:solidFill>
                  <a:schemeClr val="bg1"/>
                </a:solidFill>
                <a:latin typeface="Ubuntu" panose="020B0504030602030204" pitchFamily="34" charset="0"/>
              </a:rPr>
              <a:t>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119074" y="3772388"/>
            <a:ext cx="5321521" cy="307777"/>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Reveals the value that the product delivers to customers, today</a:t>
            </a:r>
            <a:endParaRPr lang="en-NL" sz="14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133741" y="2344162"/>
            <a:ext cx="3236785" cy="307777"/>
          </a:xfrm>
          <a:prstGeom prst="rect">
            <a:avLst/>
          </a:prstGeom>
          <a:noFill/>
        </p:spPr>
        <p:txBody>
          <a:bodyPr wrap="none" rtlCol="0">
            <a:spAutoFit/>
          </a:bodyPr>
          <a:lstStyle/>
          <a:p>
            <a:pPr algn="ctr"/>
            <a:r>
              <a:rPr lang="zh-TW" altLang="en-GB"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862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34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平均修復時間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9"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3"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it takes from when an error is detected and when it is fixed. </a:t>
            </a:r>
          </a:p>
          <a:p>
            <a:pPr algn="ctr"/>
            <a:r>
              <a:rPr lang="en-GB" dirty="0">
                <a:solidFill>
                  <a:schemeClr val="bg1"/>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0" y="24771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837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5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前導期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90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450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884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518307"/>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584775"/>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number of times that the organization deployed (released) </a:t>
            </a:r>
          </a:p>
          <a:p>
            <a:pPr algn="ctr"/>
            <a:r>
              <a:rPr lang="en-GB" sz="1600" dirty="0">
                <a:solidFill>
                  <a:schemeClr val="bg1"/>
                </a:solidFill>
                <a:latin typeface="Ubuntu" panose="020B0504030602030204" pitchFamily="34" charset="0"/>
              </a:rPr>
              <a:t>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1" y="31900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1" y="237948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94995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61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7494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010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5" y="3865911"/>
            <a:ext cx="6993048"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114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from when an impediment is raised until when it is resolved. </a:t>
            </a:r>
          </a:p>
          <a:p>
            <a:pPr algn="ctr"/>
            <a:r>
              <a:rPr lang="en-GB" dirty="0">
                <a:solidFill>
                  <a:schemeClr val="bg1"/>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96505"/>
            <a:ext cx="6993043"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77" y="236380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087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2884065"/>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544938"/>
            <a:ext cx="6993043" cy="1569660"/>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3978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848344" y="3772388"/>
            <a:ext cx="3862981"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organization’s ability to </a:t>
            </a:r>
          </a:p>
          <a:p>
            <a:pPr algn="ctr"/>
            <a:r>
              <a:rPr lang="en-GB" sz="1200" dirty="0">
                <a:solidFill>
                  <a:schemeClr val="bg1">
                    <a:lumMod val="50000"/>
                  </a:schemeClr>
                </a:solidFill>
                <a:latin typeface="Ubuntu" panose="020B0504030602030204" pitchFamily="34" charset="0"/>
              </a:rPr>
              <a:t>quickly deliver new capabilities, services, or products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107996"/>
          </a:xfrm>
          <a:prstGeom prst="rect">
            <a:avLst/>
          </a:prstGeom>
          <a:noFill/>
        </p:spPr>
        <p:txBody>
          <a:bodyPr wrap="square" rtlCol="0">
            <a:spAutoFit/>
          </a:bodyPr>
          <a:lstStyle/>
          <a:p>
            <a:pPr algn="ctr"/>
            <a:r>
              <a:rPr lang="zh-TW" altLang="en-US" sz="6600" b="1" dirty="0">
                <a:latin typeface="Noto Sans Mono CJK TC Bold" panose="020B0500000000000000" pitchFamily="34" charset="-128"/>
                <a:ea typeface="Noto Sans Mono CJK TC Bold" panose="020B0500000000000000" pitchFamily="34" charset="-128"/>
              </a:rPr>
              <a:t>回應市場時間</a:t>
            </a:r>
            <a:endParaRPr lang="en-NL" sz="66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48344" y="2065997"/>
            <a:ext cx="3775393"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231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effort or cost spent on new product capabilities, divided by total product effort or cost. </a:t>
            </a:r>
          </a:p>
          <a:p>
            <a:pPr algn="ctr"/>
            <a:r>
              <a:rPr lang="en-GB" dirty="0">
                <a:solidFill>
                  <a:schemeClr val="bg1"/>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60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change in defects since last measurement. </a:t>
            </a:r>
          </a:p>
          <a:p>
            <a:pPr algn="ctr"/>
            <a:r>
              <a:rPr lang="en-GB" dirty="0">
                <a:solidFill>
                  <a:schemeClr val="bg1"/>
                </a:solidFill>
                <a:latin typeface="Ubuntu" panose="020B0504030602030204" pitchFamily="34" charset="0"/>
              </a:rPr>
              <a:t>A defect is anything that reduces the value of the product to a customer, user, or to the organization itself. </a:t>
            </a:r>
          </a:p>
          <a:p>
            <a:pPr algn="ctr"/>
            <a:r>
              <a:rPr lang="en-GB" dirty="0">
                <a:solidFill>
                  <a:schemeClr val="bg1"/>
                </a:solidFill>
                <a:latin typeface="Ubuntu" panose="020B0504030602030204" pitchFamily="34" charset="0"/>
              </a:rPr>
              <a:t>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70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time teams spend </a:t>
            </a:r>
          </a:p>
          <a:p>
            <a:pPr algn="ctr"/>
            <a:r>
              <a:rPr lang="en-GB" dirty="0">
                <a:solidFill>
                  <a:schemeClr val="bg1"/>
                </a:solidFill>
                <a:latin typeface="Ubuntu" panose="020B0504030602030204" pitchFamily="34" charset="0"/>
              </a:rPr>
              <a:t>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15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7" y="23569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889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563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843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在線事故次數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5" y="3182828"/>
            <a:ext cx="6993048"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6145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9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63756"/>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different versions (or variants) of </a:t>
            </a:r>
          </a:p>
          <a:p>
            <a:pPr algn="ctr"/>
            <a:r>
              <a:rPr lang="en-GB" dirty="0">
                <a:solidFill>
                  <a:schemeClr val="bg1"/>
                </a:solidFill>
                <a:latin typeface="Ubuntu" panose="020B0504030602030204" pitchFamily="34" charset="0"/>
              </a:rPr>
              <a:t>a product or service. </a:t>
            </a:r>
          </a:p>
          <a:p>
            <a:pPr algn="ctr"/>
            <a:r>
              <a:rPr lang="en-GB" dirty="0">
                <a:solidFill>
                  <a:schemeClr val="bg1"/>
                </a:solidFill>
                <a:latin typeface="Ubuntu" panose="020B0504030602030204" pitchFamily="34" charset="0"/>
              </a:rPr>
              <a:t>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453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72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232855"/>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合併代碼分支所耗費的時間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34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4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6" y="25838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074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released product changes that result in degraded service and require remediation </a:t>
            </a:r>
          </a:p>
          <a:p>
            <a:pPr algn="ctr"/>
            <a:r>
              <a:rPr lang="en-GB" dirty="0">
                <a:solidFill>
                  <a:schemeClr val="bg1"/>
                </a:solidFill>
                <a:latin typeface="Ubuntu" panose="020B0504030602030204" pitchFamily="34" charset="0"/>
              </a:rPr>
              <a:t>(e.g.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3221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2" y="2329244"/>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209609" y="4015278"/>
            <a:ext cx="5140446"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ability of a product development organization to </a:t>
            </a:r>
          </a:p>
          <a:p>
            <a:r>
              <a:rPr lang="en-GB" sz="1200" dirty="0">
                <a:solidFill>
                  <a:schemeClr val="bg1">
                    <a:lumMod val="50000"/>
                  </a:schemeClr>
                </a:solidFill>
                <a:latin typeface="Ubuntu" panose="020B0504030602030204" pitchFamily="34" charset="0"/>
              </a:rPr>
              <a:t>deliver new capabilities that might better meet customer needs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創新能力</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325831" y="2344162"/>
            <a:ext cx="4852611"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758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0" y="2893050"/>
            <a:ext cx="69930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21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1" y="2893050"/>
            <a:ext cx="6993042"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004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283275" y="1078775"/>
            <a:ext cx="6993068" cy="2696820"/>
            <a:chOff x="283275" y="1078775"/>
            <a:chExt cx="6993068"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283300" y="107877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283275" y="2944598"/>
              <a:ext cx="6993048"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283280" y="236360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283295" y="1780670"/>
              <a:ext cx="6993048"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65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sp>
        <p:nvSpPr>
          <p:cNvPr id="35" name="TextBox 34">
            <a:extLst>
              <a:ext uri="{FF2B5EF4-FFF2-40B4-BE49-F238E27FC236}">
                <a16:creationId xmlns:a16="http://schemas.microsoft.com/office/drawing/2014/main" id="{7D8DF45F-43EB-A040-9FF2-DBEBB2A59C73}"/>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a:t>
            </a:r>
            <a:r>
              <a:rPr lang="zh-TW" altLang="en-US" sz="2000" b="1" dirty="0">
                <a:latin typeface="Ubuntu" panose="020B0504030602030204" pitchFamily="34" charset="0"/>
              </a:rPr>
              <a:t>建議的備忘單</a:t>
            </a:r>
            <a:endParaRPr lang="en-NL" sz="2000" dirty="0">
              <a:latin typeface="Ubuntu" panose="020B0504030602030204" pitchFamily="34" charset="0"/>
            </a:endParaRPr>
          </a:p>
        </p:txBody>
      </p:sp>
      <p:grpSp>
        <p:nvGrpSpPr>
          <p:cNvPr id="4" name="Group 3">
            <a:extLst>
              <a:ext uri="{FF2B5EF4-FFF2-40B4-BE49-F238E27FC236}">
                <a16:creationId xmlns:a16="http://schemas.microsoft.com/office/drawing/2014/main" id="{0EF7FF84-B84C-084A-BAB6-F7FB1C0E1A12}"/>
              </a:ext>
            </a:extLst>
          </p:cNvPr>
          <p:cNvGrpSpPr/>
          <p:nvPr/>
        </p:nvGrpSpPr>
        <p:grpSpPr>
          <a:xfrm>
            <a:off x="99177" y="703837"/>
            <a:ext cx="2417919" cy="4157663"/>
            <a:chOff x="99177" y="703837"/>
            <a:chExt cx="2417919" cy="4157663"/>
          </a:xfrm>
        </p:grpSpPr>
        <p:pic>
          <p:nvPicPr>
            <p:cNvPr id="2" name="Picture 1">
              <a:extLst>
                <a:ext uri="{FF2B5EF4-FFF2-40B4-BE49-F238E27FC236}">
                  <a16:creationId xmlns:a16="http://schemas.microsoft.com/office/drawing/2014/main" id="{7B1BB3C3-4BAD-1C46-9802-71C32C1EFA3F}"/>
                </a:ext>
              </a:extLst>
            </p:cNvPr>
            <p:cNvPicPr>
              <a:picLocks noChangeAspect="1"/>
            </p:cNvPicPr>
            <p:nvPr/>
          </p:nvPicPr>
          <p:blipFill>
            <a:blip r:embed="rId3"/>
            <a:stretch>
              <a:fillRect/>
            </a:stretch>
          </p:blipFill>
          <p:spPr>
            <a:xfrm>
              <a:off x="99177" y="703837"/>
              <a:ext cx="2417919" cy="3296138"/>
            </a:xfrm>
            <a:prstGeom prst="rect">
              <a:avLst/>
            </a:prstGeom>
          </p:spPr>
        </p:pic>
        <p:pic>
          <p:nvPicPr>
            <p:cNvPr id="3" name="Picture 2">
              <a:extLst>
                <a:ext uri="{FF2B5EF4-FFF2-40B4-BE49-F238E27FC236}">
                  <a16:creationId xmlns:a16="http://schemas.microsoft.com/office/drawing/2014/main" id="{519ED9D1-4F1E-D34A-9FF8-1649A1CFE27D}"/>
                </a:ext>
              </a:extLst>
            </p:cNvPr>
            <p:cNvPicPr>
              <a:picLocks noChangeAspect="1"/>
            </p:cNvPicPr>
            <p:nvPr/>
          </p:nvPicPr>
          <p:blipFill>
            <a:blip r:embed="rId4"/>
            <a:stretch>
              <a:fillRect/>
            </a:stretch>
          </p:blipFill>
          <p:spPr>
            <a:xfrm>
              <a:off x="99177" y="3999975"/>
              <a:ext cx="2417919" cy="861525"/>
            </a:xfrm>
            <a:prstGeom prst="rect">
              <a:avLst/>
            </a:prstGeom>
          </p:spPr>
        </p:pic>
      </p:grpSp>
      <p:grpSp>
        <p:nvGrpSpPr>
          <p:cNvPr id="9" name="Group 8">
            <a:extLst>
              <a:ext uri="{FF2B5EF4-FFF2-40B4-BE49-F238E27FC236}">
                <a16:creationId xmlns:a16="http://schemas.microsoft.com/office/drawing/2014/main" id="{38ACF996-8A6E-F544-B0AD-92FE3096ADC8}"/>
              </a:ext>
            </a:extLst>
          </p:cNvPr>
          <p:cNvGrpSpPr/>
          <p:nvPr/>
        </p:nvGrpSpPr>
        <p:grpSpPr>
          <a:xfrm>
            <a:off x="2549328" y="707982"/>
            <a:ext cx="2401732" cy="3994205"/>
            <a:chOff x="2549328" y="707982"/>
            <a:chExt cx="2401732" cy="3994205"/>
          </a:xfrm>
        </p:grpSpPr>
        <p:pic>
          <p:nvPicPr>
            <p:cNvPr id="6" name="Picture 5">
              <a:extLst>
                <a:ext uri="{FF2B5EF4-FFF2-40B4-BE49-F238E27FC236}">
                  <a16:creationId xmlns:a16="http://schemas.microsoft.com/office/drawing/2014/main" id="{38221DCC-FF66-524F-9797-F3B6CC136BA8}"/>
                </a:ext>
              </a:extLst>
            </p:cNvPr>
            <p:cNvPicPr>
              <a:picLocks noChangeAspect="1"/>
            </p:cNvPicPr>
            <p:nvPr/>
          </p:nvPicPr>
          <p:blipFill>
            <a:blip r:embed="rId5"/>
            <a:stretch>
              <a:fillRect/>
            </a:stretch>
          </p:blipFill>
          <p:spPr>
            <a:xfrm>
              <a:off x="2549328" y="707982"/>
              <a:ext cx="2398819" cy="2315139"/>
            </a:xfrm>
            <a:prstGeom prst="rect">
              <a:avLst/>
            </a:prstGeom>
          </p:spPr>
        </p:pic>
        <p:pic>
          <p:nvPicPr>
            <p:cNvPr id="7" name="Picture 6">
              <a:extLst>
                <a:ext uri="{FF2B5EF4-FFF2-40B4-BE49-F238E27FC236}">
                  <a16:creationId xmlns:a16="http://schemas.microsoft.com/office/drawing/2014/main" id="{A13C17DE-2806-B34B-ADAB-EB69B3FF735F}"/>
                </a:ext>
              </a:extLst>
            </p:cNvPr>
            <p:cNvPicPr>
              <a:picLocks noChangeAspect="1"/>
            </p:cNvPicPr>
            <p:nvPr/>
          </p:nvPicPr>
          <p:blipFill>
            <a:blip r:embed="rId6"/>
            <a:stretch>
              <a:fillRect/>
            </a:stretch>
          </p:blipFill>
          <p:spPr>
            <a:xfrm>
              <a:off x="2549328" y="3019855"/>
              <a:ext cx="2401732" cy="1682332"/>
            </a:xfrm>
            <a:prstGeom prst="rect">
              <a:avLst/>
            </a:prstGeom>
          </p:spPr>
        </p:pic>
      </p:grpSp>
      <p:pic>
        <p:nvPicPr>
          <p:cNvPr id="21" name="Picture 20">
            <a:extLst>
              <a:ext uri="{FF2B5EF4-FFF2-40B4-BE49-F238E27FC236}">
                <a16:creationId xmlns:a16="http://schemas.microsoft.com/office/drawing/2014/main" id="{FDE12109-AE82-2940-8B2F-7B9BCA3EB9DA}"/>
              </a:ext>
            </a:extLst>
          </p:cNvPr>
          <p:cNvPicPr>
            <a:picLocks noChangeAspect="1"/>
          </p:cNvPicPr>
          <p:nvPr/>
        </p:nvPicPr>
        <p:blipFill>
          <a:blip r:embed="rId7"/>
          <a:stretch>
            <a:fillRect/>
          </a:stretch>
        </p:blipFill>
        <p:spPr>
          <a:xfrm>
            <a:off x="4997657" y="2196666"/>
            <a:ext cx="2493548" cy="1318060"/>
          </a:xfrm>
          <a:prstGeom prst="rect">
            <a:avLst/>
          </a:prstGeom>
        </p:spPr>
      </p:pic>
      <p:pic>
        <p:nvPicPr>
          <p:cNvPr id="23" name="Picture 22">
            <a:extLst>
              <a:ext uri="{FF2B5EF4-FFF2-40B4-BE49-F238E27FC236}">
                <a16:creationId xmlns:a16="http://schemas.microsoft.com/office/drawing/2014/main" id="{74F404D1-C70C-2F49-A4CA-E1D2712A35D1}"/>
              </a:ext>
            </a:extLst>
          </p:cNvPr>
          <p:cNvPicPr>
            <a:picLocks noChangeAspect="1"/>
          </p:cNvPicPr>
          <p:nvPr/>
        </p:nvPicPr>
        <p:blipFill>
          <a:blip r:embed="rId8"/>
          <a:stretch>
            <a:fillRect/>
          </a:stretch>
        </p:blipFill>
        <p:spPr>
          <a:xfrm>
            <a:off x="4997657" y="709685"/>
            <a:ext cx="2480932" cy="1447452"/>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76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15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21355" y="3772388"/>
            <a:ext cx="5516958"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Suggests the potential future value that could be realized </a:t>
            </a:r>
          </a:p>
          <a:p>
            <a:pPr algn="ctr"/>
            <a:r>
              <a:rPr lang="en-GB" sz="12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966755" y="2344162"/>
            <a:ext cx="5570757"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1158</TotalTime>
  <Words>2530</Words>
  <Application>Microsoft Macintosh PowerPoint</Application>
  <PresentationFormat>Custom</PresentationFormat>
  <Paragraphs>229</Paragraphs>
  <Slides>78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Noto Sans Mono CJK TC Bold</vt:lpstr>
      <vt:lpstr>Ubuntu Light</vt:lpstr>
      <vt:lpstr>Noto Sans Mono CJK TC Regular</vt:lpstr>
      <vt:lpstr>Marvel</vt:lpstr>
      <vt:lpstr>Ubuntu</vt:lpstr>
      <vt:lpstr>Calibri</vt:lpstr>
      <vt:lpstr>WLM Carton</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521</cp:revision>
  <cp:lastPrinted>2020-12-15T18:03:59Z</cp:lastPrinted>
  <dcterms:created xsi:type="dcterms:W3CDTF">2020-03-02T18:23:14Z</dcterms:created>
  <dcterms:modified xsi:type="dcterms:W3CDTF">2021-01-19T03:57:27Z</dcterms:modified>
</cp:coreProperties>
</file>